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9" r:id="rId2"/>
    <p:sldId id="260" r:id="rId3"/>
    <p:sldId id="261" r:id="rId4"/>
    <p:sldId id="262" r:id="rId5"/>
    <p:sldId id="263" r:id="rId6"/>
    <p:sldId id="264" r:id="rId7"/>
    <p:sldId id="265" r:id="rId8"/>
    <p:sldId id="274" r:id="rId9"/>
    <p:sldId id="275" r:id="rId10"/>
    <p:sldId id="266" r:id="rId11"/>
    <p:sldId id="268" r:id="rId12"/>
    <p:sldId id="267" r:id="rId13"/>
    <p:sldId id="269" r:id="rId14"/>
    <p:sldId id="270" r:id="rId15"/>
    <p:sldId id="271" r:id="rId16"/>
    <p:sldId id="272" r:id="rId17"/>
    <p:sldId id="27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00"/>
    <a:srgbClr val="FFCC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snapToObjects="1">
      <p:cViewPr varScale="1">
        <p:scale>
          <a:sx n="91" d="100"/>
          <a:sy n="91" d="100"/>
        </p:scale>
        <p:origin x="69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0B9F57-0C4C-554F-AE10-4C20574AD708}" type="datetimeFigureOut">
              <a:rPr lang="en-US" smtClean="0"/>
              <a:t>10/14/2020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8D4FD-21CF-A04D-B704-E7293BD7FA84}" type="slidenum">
              <a:rPr lang="en-US" smtClean="0"/>
              <a:t>‹#›</a:t>
            </a:fld>
            <a:endParaRPr lang="en-US"/>
          </a:p>
        </p:txBody>
      </p:sp>
    </p:spTree>
    <p:extLst>
      <p:ext uri="{BB962C8B-B14F-4D97-AF65-F5344CB8AC3E}">
        <p14:creationId xmlns:p14="http://schemas.microsoft.com/office/powerpoint/2010/main" val="41448989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Resume connects</a:t>
            </a:r>
            <a:r>
              <a:rPr lang="en-US" baseline="0" dirty="0" smtClean="0"/>
              <a:t> the dots between things you have done or are doing to details in job description or what you know of the position. Just like you customize your outfit based on where you are going, you customize the resume based on the position and the requirements of that role. It is NOT a place to list entire work history or your hobbies or high school achievements UNLESS those things are relevant to the position</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3</a:t>
            </a:fld>
            <a:endParaRPr lang="en-US"/>
          </a:p>
        </p:txBody>
      </p:sp>
    </p:spTree>
    <p:extLst>
      <p:ext uri="{BB962C8B-B14F-4D97-AF65-F5344CB8AC3E}">
        <p14:creationId xmlns:p14="http://schemas.microsoft.com/office/powerpoint/2010/main" val="190538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additional information and relevant skills section</a:t>
            </a:r>
            <a:r>
              <a:rPr lang="en-US" baseline="0" dirty="0" smtClean="0"/>
              <a:t> is like your bag of tricks. It’s all the OTHER stuff that is relevant to the position that wasn’t not spelled out in the work/research history section of the resume. It should include skills and experiences you’ve acquired both in the class and through extracurricular activities but should NOT be a laundry list of everything you’ve ever done. It should also not include skills that are inherently expected in college-educated students (fluent in English, expert in Microsoft Word, etc.)</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12</a:t>
            </a:fld>
            <a:endParaRPr lang="en-US"/>
          </a:p>
        </p:txBody>
      </p:sp>
    </p:spTree>
    <p:extLst>
      <p:ext uri="{BB962C8B-B14F-4D97-AF65-F5344CB8AC3E}">
        <p14:creationId xmlns:p14="http://schemas.microsoft.com/office/powerpoint/2010/main" val="2502313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a:t>
            </a:r>
            <a:r>
              <a:rPr lang="en-US" baseline="0" dirty="0" smtClean="0"/>
              <a:t> legible font, pay attention to indentation and both sides f margins, be consistent in layout, don’t try to cram too much onto the sheet</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13</a:t>
            </a:fld>
            <a:endParaRPr lang="en-US"/>
          </a:p>
        </p:txBody>
      </p:sp>
    </p:spTree>
    <p:extLst>
      <p:ext uri="{BB962C8B-B14F-4D97-AF65-F5344CB8AC3E}">
        <p14:creationId xmlns:p14="http://schemas.microsoft.com/office/powerpoint/2010/main" val="3735366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14</a:t>
            </a:fld>
            <a:endParaRPr lang="en-US"/>
          </a:p>
        </p:txBody>
      </p:sp>
    </p:spTree>
    <p:extLst>
      <p:ext uri="{BB962C8B-B14F-4D97-AF65-F5344CB8AC3E}">
        <p14:creationId xmlns:p14="http://schemas.microsoft.com/office/powerpoint/2010/main" val="3381423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It is important to highlight your accomplishments, honors, and awards in this section but use discretion. A second place finish in the high school talent show, while impressive, is not necessarily what a future employer is looking for. Don’t editorialize – “Standout student on a project” or “Contributed the best work”</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15</a:t>
            </a:fld>
            <a:endParaRPr lang="en-US"/>
          </a:p>
        </p:txBody>
      </p:sp>
    </p:spTree>
    <p:extLst>
      <p:ext uri="{BB962C8B-B14F-4D97-AF65-F5344CB8AC3E}">
        <p14:creationId xmlns:p14="http://schemas.microsoft.com/office/powerpoint/2010/main" val="3711935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Career Center has a ton of information, not just on resumes but on interviewing and finding opportunities. Use them!</a:t>
            </a:r>
          </a:p>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16</a:t>
            </a:fld>
            <a:endParaRPr lang="en-US"/>
          </a:p>
        </p:txBody>
      </p:sp>
    </p:spTree>
    <p:extLst>
      <p:ext uri="{BB962C8B-B14F-4D97-AF65-F5344CB8AC3E}">
        <p14:creationId xmlns:p14="http://schemas.microsoft.com/office/powerpoint/2010/main" val="39319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17</a:t>
            </a:fld>
            <a:endParaRPr lang="en-US"/>
          </a:p>
        </p:txBody>
      </p:sp>
    </p:spTree>
    <p:extLst>
      <p:ext uri="{BB962C8B-B14F-4D97-AF65-F5344CB8AC3E}">
        <p14:creationId xmlns:p14="http://schemas.microsoft.com/office/powerpoint/2010/main" val="3124555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Resume</a:t>
            </a:r>
            <a:r>
              <a:rPr lang="en-US" baseline="0" dirty="0" smtClean="0"/>
              <a:t> screening software filters resumes for keywords. </a:t>
            </a:r>
            <a:r>
              <a:rPr lang="en-US" dirty="0" smtClean="0"/>
              <a:t>It’s all about showing the employer why you are good for THIS</a:t>
            </a:r>
            <a:r>
              <a:rPr lang="en-US" baseline="0" dirty="0" smtClean="0"/>
              <a:t> job in THIS organization. </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4</a:t>
            </a:fld>
            <a:endParaRPr lang="en-US"/>
          </a:p>
        </p:txBody>
      </p:sp>
    </p:spTree>
    <p:extLst>
      <p:ext uri="{BB962C8B-B14F-4D97-AF65-F5344CB8AC3E}">
        <p14:creationId xmlns:p14="http://schemas.microsoft.com/office/powerpoint/2010/main" val="404404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resumes do not require a photo and in fact should NOT</a:t>
            </a:r>
            <a:r>
              <a:rPr lang="en-US" baseline="0" dirty="0" smtClean="0"/>
              <a:t> include one unless otherwise requested by employer. Make sure the aesthetics of the document are correct – white or off white paper only, not too long and use legible font size. Don’t try to cram lots of information into small amount of space but be mindful of leaving lots of blank spaces</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5</a:t>
            </a:fld>
            <a:endParaRPr lang="en-US"/>
          </a:p>
        </p:txBody>
      </p:sp>
    </p:spTree>
    <p:extLst>
      <p:ext uri="{BB962C8B-B14F-4D97-AF65-F5344CB8AC3E}">
        <p14:creationId xmlns:p14="http://schemas.microsoft.com/office/powerpoint/2010/main" val="1480648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education</a:t>
            </a:r>
            <a:r>
              <a:rPr lang="en-US" baseline="0" dirty="0" smtClean="0"/>
              <a:t> reverse chronological order – start with most recent first. Don’t use abbreviations and spell out all names of degrees and schools. Note, it is not a </a:t>
            </a:r>
            <a:r>
              <a:rPr lang="en-US" baseline="0" dirty="0" err="1" smtClean="0"/>
              <a:t>BachelorS</a:t>
            </a:r>
            <a:r>
              <a:rPr lang="en-US" baseline="0" dirty="0" smtClean="0"/>
              <a:t> of Science or </a:t>
            </a:r>
            <a:r>
              <a:rPr lang="en-US" baseline="0" dirty="0" err="1" smtClean="0"/>
              <a:t>MasterS</a:t>
            </a:r>
            <a:r>
              <a:rPr lang="en-US" baseline="0" dirty="0" smtClean="0"/>
              <a:t> of Art, it’s Bachelor of Science, Master of Art. You usually do not need to include GPA (unless it’s very high) and can either list honors here or under an “additional information” section later on in the resume. </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6</a:t>
            </a:fld>
            <a:endParaRPr lang="en-US"/>
          </a:p>
        </p:txBody>
      </p:sp>
    </p:spTree>
    <p:extLst>
      <p:ext uri="{BB962C8B-B14F-4D97-AF65-F5344CB8AC3E}">
        <p14:creationId xmlns:p14="http://schemas.microsoft.com/office/powerpoint/2010/main" val="2833449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 work or research experience with the most recent at the top. If you don’t have any work experience</a:t>
            </a:r>
            <a:r>
              <a:rPr lang="en-US" baseline="0" dirty="0" smtClean="0"/>
              <a:t>, you can list research done in your classes. Think of the big projects you’ve done or going to do and frame those as research experiences</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7</a:t>
            </a:fld>
            <a:endParaRPr lang="en-US"/>
          </a:p>
        </p:txBody>
      </p:sp>
    </p:spTree>
    <p:extLst>
      <p:ext uri="{BB962C8B-B14F-4D97-AF65-F5344CB8AC3E}">
        <p14:creationId xmlns:p14="http://schemas.microsoft.com/office/powerpoint/2010/main" val="3153195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way you phrase each point related to your positions should be intentional and designed to make the most impact</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8</a:t>
            </a:fld>
            <a:endParaRPr lang="en-US"/>
          </a:p>
        </p:txBody>
      </p:sp>
    </p:spTree>
    <p:extLst>
      <p:ext uri="{BB962C8B-B14F-4D97-AF65-F5344CB8AC3E}">
        <p14:creationId xmlns:p14="http://schemas.microsoft.com/office/powerpoint/2010/main" val="2555777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9</a:t>
            </a:fld>
            <a:endParaRPr lang="en-US"/>
          </a:p>
        </p:txBody>
      </p:sp>
    </p:spTree>
    <p:extLst>
      <p:ext uri="{BB962C8B-B14F-4D97-AF65-F5344CB8AC3E}">
        <p14:creationId xmlns:p14="http://schemas.microsoft.com/office/powerpoint/2010/main" val="3970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t>
            </a:r>
            <a:r>
              <a:rPr lang="en-US" baseline="0" dirty="0" smtClean="0"/>
              <a:t> examples that list job duties and don’t tell us impact. The employer will see many resumes that have this information included.</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10</a:t>
            </a:fld>
            <a:endParaRPr lang="en-US"/>
          </a:p>
        </p:txBody>
      </p:sp>
    </p:spTree>
    <p:extLst>
      <p:ext uri="{BB962C8B-B14F-4D97-AF65-F5344CB8AC3E}">
        <p14:creationId xmlns:p14="http://schemas.microsoft.com/office/powerpoint/2010/main" val="4210161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Specific</a:t>
            </a:r>
            <a:r>
              <a:rPr lang="en-US" baseline="0" dirty="0" smtClean="0"/>
              <a:t> information gives us a sense of the scale you’re working with as well as impact your efforts have on operations. DON’T LIE OR OVEREXAGGERATE but be conscious of the kinds of verbs you use and construction of the bullet points. You can offer additional details during the interview if needed. </a:t>
            </a:r>
            <a:endParaRPr lang="en-US" dirty="0"/>
          </a:p>
        </p:txBody>
      </p:sp>
      <p:sp>
        <p:nvSpPr>
          <p:cNvPr id="4" name="Slide Number Placeholder 3"/>
          <p:cNvSpPr>
            <a:spLocks noGrp="1"/>
          </p:cNvSpPr>
          <p:nvPr>
            <p:ph type="sldNum" sz="quarter" idx="10"/>
          </p:nvPr>
        </p:nvSpPr>
        <p:spPr/>
        <p:txBody>
          <a:bodyPr/>
          <a:lstStyle/>
          <a:p>
            <a:fld id="{D4B8D4FD-21CF-A04D-B704-E7293BD7FA84}" type="slidenum">
              <a:rPr lang="en-US" smtClean="0"/>
              <a:t>11</a:t>
            </a:fld>
            <a:endParaRPr lang="en-US"/>
          </a:p>
        </p:txBody>
      </p:sp>
    </p:spTree>
    <p:extLst>
      <p:ext uri="{BB962C8B-B14F-4D97-AF65-F5344CB8AC3E}">
        <p14:creationId xmlns:p14="http://schemas.microsoft.com/office/powerpoint/2010/main" val="259291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Spatial Sciences Institute wordmark.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97700" y="6462798"/>
            <a:ext cx="1841498" cy="300096"/>
          </a:xfrm>
          <a:prstGeom prst="rect">
            <a:avLst/>
          </a:prstGeom>
        </p:spPr>
      </p:pic>
      <p:pic>
        <p:nvPicPr>
          <p:cNvPr id="3" name="Picture 2" descr="USC-Dornsife-Cardinal-Black-on-White-RGB.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85751" y="5948775"/>
            <a:ext cx="2470149" cy="815150"/>
          </a:xfrm>
          <a:prstGeom prst="rect">
            <a:avLst/>
          </a:prstGeom>
        </p:spPr>
      </p:pic>
      <p:sp>
        <p:nvSpPr>
          <p:cNvPr id="8" name="Rectangle 7"/>
          <p:cNvSpPr/>
          <p:nvPr userDrawn="1"/>
        </p:nvSpPr>
        <p:spPr>
          <a:xfrm flipV="1">
            <a:off x="0" y="5778500"/>
            <a:ext cx="9144000" cy="50800"/>
          </a:xfrm>
          <a:prstGeom prst="rect">
            <a:avLst/>
          </a:prstGeom>
          <a:solidFill>
            <a:srgbClr val="990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pic>
        <p:nvPicPr>
          <p:cNvPr id="11" name="Picture 10" descr="Small Use Shield_GoldOnTrans.eps"/>
          <p:cNvPicPr>
            <a:picLocks noChangeAspect="1"/>
          </p:cNvPicPr>
          <p:nvPr userDrawn="1"/>
        </p:nvPicPr>
        <p:blipFill>
          <a:blip r:embed="rId5"/>
          <a:stretch>
            <a:fillRect/>
          </a:stretch>
        </p:blipFill>
        <p:spPr>
          <a:xfrm>
            <a:off x="8201027" y="238127"/>
            <a:ext cx="748239" cy="74823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careers.usc.edu/students/write-a-resume/" TargetMode="External"/><Relationship Id="rId7" Type="http://schemas.openxmlformats.org/officeDocument/2006/relationships/hyperlink" Target="mailto:kamei@usc.edu"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mailto:dcaro@usc.edu" TargetMode="External"/><Relationship Id="rId5" Type="http://schemas.openxmlformats.org/officeDocument/2006/relationships/hyperlink" Target="mailto:watsonke@usc.edu" TargetMode="External"/><Relationship Id="rId4" Type="http://schemas.openxmlformats.org/officeDocument/2006/relationships/hyperlink" Target="mailto:careers@usc.edu"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350" y="1338793"/>
            <a:ext cx="9129299" cy="2200275"/>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n-US" sz="3200" b="1" noProof="0" dirty="0" smtClean="0">
                <a:solidFill>
                  <a:srgbClr val="990000"/>
                </a:solidFill>
                <a:latin typeface="Arial"/>
                <a:ea typeface="+mj-ea"/>
                <a:cs typeface="Arial"/>
              </a:rPr>
              <a:t>Spatial Sciences Institute</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750" u="none" strike="noStrike" kern="1200" cap="none" spc="0" normalizeH="0" baseline="0" noProof="0" dirty="0" smtClean="0">
                <a:ln>
                  <a:noFill/>
                </a:ln>
                <a:solidFill>
                  <a:srgbClr val="990000"/>
                </a:solidFill>
                <a:effectLst/>
                <a:uLnTx/>
                <a:uFillTx/>
                <a:latin typeface="Arial"/>
                <a:ea typeface="+mj-ea"/>
                <a:cs typeface="Arial"/>
              </a:rPr>
              <a:t>Resume Workshop</a:t>
            </a:r>
          </a:p>
        </p:txBody>
      </p:sp>
      <p:sp>
        <p:nvSpPr>
          <p:cNvPr id="5" name="Subtitle 2"/>
          <p:cNvSpPr txBox="1">
            <a:spLocks/>
          </p:cNvSpPr>
          <p:nvPr/>
        </p:nvSpPr>
        <p:spPr>
          <a:xfrm>
            <a:off x="7349" y="3390899"/>
            <a:ext cx="9129299" cy="749301"/>
          </a:xfrm>
          <a:prstGeom prst="rect">
            <a:avLst/>
          </a:prstGeom>
        </p:spPr>
        <p:txBody>
          <a:bodyPr vert="horz" lIns="91440" tIns="45720" rIns="91440" bIns="45720" rtlCol="0">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en-US" sz="2400" i="1" dirty="0" smtClean="0">
                <a:solidFill>
                  <a:schemeClr val="bg2">
                    <a:lumMod val="10000"/>
                  </a:schemeClr>
                </a:solidFill>
                <a:latin typeface="Times New Roman"/>
                <a:cs typeface="Times New Roman"/>
              </a:rPr>
              <a:t>October 14, 2020</a:t>
            </a:r>
            <a:endParaRPr lang="en-US" sz="2400" i="1" dirty="0" smtClean="0">
              <a:solidFill>
                <a:schemeClr val="bg2">
                  <a:lumMod val="10000"/>
                </a:schemeClr>
              </a:solidFill>
              <a:latin typeface="Times New Roman"/>
              <a:cs typeface="Times New Roman"/>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3231654"/>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1">
              <a:spcBef>
                <a:spcPct val="0"/>
              </a:spcBef>
              <a:defRPr/>
            </a:pPr>
            <a:endParaRPr lang="en-US" dirty="0" smtClean="0">
              <a:latin typeface="Arial"/>
              <a:cs typeface="Arial"/>
            </a:endParaRPr>
          </a:p>
          <a:p>
            <a:pPr>
              <a:spcBef>
                <a:spcPct val="0"/>
              </a:spcBef>
              <a:defRPr/>
            </a:pPr>
            <a:r>
              <a:rPr lang="en-US" u="sng" dirty="0" smtClean="0">
                <a:latin typeface="Arial"/>
                <a:cs typeface="Arial"/>
              </a:rPr>
              <a:t>Example 1</a:t>
            </a:r>
          </a:p>
          <a:p>
            <a:pPr>
              <a:spcBef>
                <a:spcPct val="0"/>
              </a:spcBef>
              <a:defRPr/>
            </a:pPr>
            <a:endParaRPr lang="en-US" dirty="0">
              <a:latin typeface="Arial"/>
              <a:cs typeface="Arial"/>
            </a:endParaRPr>
          </a:p>
          <a:p>
            <a:pPr>
              <a:spcBef>
                <a:spcPct val="0"/>
              </a:spcBef>
              <a:defRPr/>
            </a:pPr>
            <a:r>
              <a:rPr lang="en-US" dirty="0" smtClean="0">
                <a:latin typeface="Arial"/>
                <a:cs typeface="Arial"/>
              </a:rPr>
              <a:t>Spatial Sciences Institute                                              Los Angeles, CA</a:t>
            </a:r>
          </a:p>
          <a:p>
            <a:pPr>
              <a:spcBef>
                <a:spcPct val="0"/>
              </a:spcBef>
              <a:defRPr/>
            </a:pPr>
            <a:r>
              <a:rPr lang="en-US" dirty="0" smtClean="0">
                <a:latin typeface="Arial"/>
                <a:cs typeface="Arial"/>
              </a:rPr>
              <a:t>Student Worker                                                        May 2019 – Current</a:t>
            </a:r>
          </a:p>
          <a:p>
            <a:pPr>
              <a:spcBef>
                <a:spcPct val="0"/>
              </a:spcBef>
              <a:defRPr/>
            </a:pPr>
            <a:endParaRPr lang="en-US" dirty="0" smtClean="0">
              <a:latin typeface="Arial"/>
              <a:cs typeface="Arial"/>
            </a:endParaRPr>
          </a:p>
          <a:p>
            <a:pPr marL="285750" indent="-285750">
              <a:spcBef>
                <a:spcPct val="0"/>
              </a:spcBef>
              <a:buFontTx/>
              <a:buChar char="-"/>
              <a:defRPr/>
            </a:pPr>
            <a:r>
              <a:rPr lang="en-US" dirty="0" smtClean="0">
                <a:latin typeface="Arial"/>
                <a:cs typeface="Arial"/>
              </a:rPr>
              <a:t>Maintain student records</a:t>
            </a:r>
          </a:p>
          <a:p>
            <a:pPr marL="285750" indent="-285750">
              <a:spcBef>
                <a:spcPct val="0"/>
              </a:spcBef>
              <a:buFontTx/>
              <a:buChar char="-"/>
              <a:defRPr/>
            </a:pPr>
            <a:r>
              <a:rPr lang="en-US" dirty="0" smtClean="0">
                <a:latin typeface="Arial"/>
                <a:cs typeface="Arial"/>
              </a:rPr>
              <a:t>Help with events</a:t>
            </a:r>
          </a:p>
          <a:p>
            <a:pPr marL="285750" indent="-285750">
              <a:spcBef>
                <a:spcPct val="0"/>
              </a:spcBef>
              <a:buFontTx/>
              <a:buChar char="-"/>
              <a:defRPr/>
            </a:pPr>
            <a:r>
              <a:rPr lang="en-US" dirty="0" smtClean="0">
                <a:latin typeface="Arial"/>
                <a:cs typeface="Arial"/>
              </a:rPr>
              <a:t>Perform tasks as they are assigned</a:t>
            </a:r>
          </a:p>
          <a:p>
            <a:pPr marL="285750" indent="-285750">
              <a:spcBef>
                <a:spcPct val="0"/>
              </a:spcBef>
              <a:buFontTx/>
              <a:buChar char="-"/>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10</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spTree>
    <p:extLst>
      <p:ext uri="{BB962C8B-B14F-4D97-AF65-F5344CB8AC3E}">
        <p14:creationId xmlns:p14="http://schemas.microsoft.com/office/powerpoint/2010/main" val="21524892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4339650"/>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1">
              <a:spcBef>
                <a:spcPct val="0"/>
              </a:spcBef>
              <a:defRPr/>
            </a:pPr>
            <a:endParaRPr lang="en-US" dirty="0" smtClean="0">
              <a:latin typeface="Arial"/>
              <a:cs typeface="Arial"/>
            </a:endParaRPr>
          </a:p>
          <a:p>
            <a:pPr>
              <a:spcBef>
                <a:spcPct val="0"/>
              </a:spcBef>
              <a:defRPr/>
            </a:pPr>
            <a:r>
              <a:rPr lang="en-US" u="sng" dirty="0" smtClean="0">
                <a:latin typeface="Arial"/>
                <a:cs typeface="Arial"/>
              </a:rPr>
              <a:t>Example 2</a:t>
            </a:r>
          </a:p>
          <a:p>
            <a:pPr>
              <a:spcBef>
                <a:spcPct val="0"/>
              </a:spcBef>
              <a:defRPr/>
            </a:pPr>
            <a:endParaRPr lang="en-US" dirty="0">
              <a:latin typeface="Arial"/>
              <a:cs typeface="Arial"/>
            </a:endParaRPr>
          </a:p>
          <a:p>
            <a:pPr>
              <a:spcBef>
                <a:spcPct val="0"/>
              </a:spcBef>
              <a:defRPr/>
            </a:pPr>
            <a:r>
              <a:rPr lang="en-US" dirty="0" smtClean="0">
                <a:latin typeface="Arial"/>
                <a:cs typeface="Arial"/>
              </a:rPr>
              <a:t>Spatial Sciences Institute                                              Los Angeles, CA</a:t>
            </a:r>
          </a:p>
          <a:p>
            <a:pPr>
              <a:spcBef>
                <a:spcPct val="0"/>
              </a:spcBef>
              <a:defRPr/>
            </a:pPr>
            <a:r>
              <a:rPr lang="en-US" dirty="0" smtClean="0">
                <a:latin typeface="Arial"/>
                <a:cs typeface="Arial"/>
              </a:rPr>
              <a:t>Student Worker                                                        May 2019 – Current</a:t>
            </a:r>
          </a:p>
          <a:p>
            <a:pPr>
              <a:spcBef>
                <a:spcPct val="0"/>
              </a:spcBef>
              <a:defRPr/>
            </a:pPr>
            <a:endParaRPr lang="en-US" dirty="0" smtClean="0">
              <a:latin typeface="Arial"/>
              <a:cs typeface="Arial"/>
            </a:endParaRPr>
          </a:p>
          <a:p>
            <a:pPr marL="285750" indent="-285750">
              <a:spcBef>
                <a:spcPct val="0"/>
              </a:spcBef>
              <a:buFontTx/>
              <a:buChar char="-"/>
              <a:defRPr/>
            </a:pPr>
            <a:r>
              <a:rPr lang="en-US" dirty="0" smtClean="0">
                <a:latin typeface="Arial"/>
                <a:cs typeface="Arial"/>
              </a:rPr>
              <a:t>Utilize student database to track internship and employment opportunities for 500+ students and alumni, leading to 20% increase in student internship placement</a:t>
            </a:r>
          </a:p>
          <a:p>
            <a:pPr marL="285750" indent="-285750">
              <a:spcBef>
                <a:spcPct val="0"/>
              </a:spcBef>
              <a:buFontTx/>
              <a:buChar char="-"/>
              <a:defRPr/>
            </a:pPr>
            <a:r>
              <a:rPr lang="en-US" dirty="0" smtClean="0">
                <a:latin typeface="Arial"/>
                <a:cs typeface="Arial"/>
              </a:rPr>
              <a:t>Co-lead the organization and execution of annual development reception for 150 guests at off-site location</a:t>
            </a:r>
          </a:p>
          <a:p>
            <a:pPr marL="285750" indent="-285750">
              <a:spcBef>
                <a:spcPct val="0"/>
              </a:spcBef>
              <a:buFontTx/>
              <a:buChar char="-"/>
              <a:defRPr/>
            </a:pPr>
            <a:r>
              <a:rPr lang="en-US" dirty="0" smtClean="0">
                <a:latin typeface="Arial"/>
                <a:cs typeface="Arial"/>
              </a:rPr>
              <a:t>Identify and implement strategies for increased efficiency in day-to-day projects and routines</a:t>
            </a:r>
          </a:p>
          <a:p>
            <a:pPr marL="285750" indent="-285750">
              <a:spcBef>
                <a:spcPct val="0"/>
              </a:spcBef>
              <a:buFontTx/>
              <a:buChar char="-"/>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11</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spTree>
    <p:extLst>
      <p:ext uri="{BB962C8B-B14F-4D97-AF65-F5344CB8AC3E}">
        <p14:creationId xmlns:p14="http://schemas.microsoft.com/office/powerpoint/2010/main" val="1783292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2677656"/>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1">
              <a:spcBef>
                <a:spcPct val="0"/>
              </a:spcBef>
              <a:defRPr/>
            </a:pPr>
            <a:endParaRPr lang="en-US" dirty="0" smtClean="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Additional information and relevant skills</a:t>
            </a:r>
          </a:p>
          <a:p>
            <a:pPr marL="742950" lvl="1" indent="-285750">
              <a:spcBef>
                <a:spcPct val="0"/>
              </a:spcBef>
              <a:buFont typeface="Arial" panose="020B0604020202020204" pitchFamily="34" charset="0"/>
              <a:buChar char="•"/>
              <a:defRPr/>
            </a:pPr>
            <a:r>
              <a:rPr lang="en-US" dirty="0" smtClean="0">
                <a:latin typeface="Arial"/>
                <a:cs typeface="Arial"/>
              </a:rPr>
              <a:t>Usually at the bottom of the resume</a:t>
            </a:r>
          </a:p>
          <a:p>
            <a:pPr marL="742950" lvl="1" indent="-285750">
              <a:spcBef>
                <a:spcPct val="0"/>
              </a:spcBef>
              <a:buFont typeface="Arial" panose="020B0604020202020204" pitchFamily="34" charset="0"/>
              <a:buChar char="•"/>
              <a:defRPr/>
            </a:pPr>
            <a:r>
              <a:rPr lang="en-US" dirty="0" smtClean="0">
                <a:latin typeface="Arial"/>
                <a:cs typeface="Arial"/>
              </a:rPr>
              <a:t>Includes professional and academic awards, honors, publications, licenses, organizational membership, conference presentations, software and hardware fluencies, foreign language skills, etc.</a:t>
            </a:r>
            <a:endParaRPr lang="en-US" dirty="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12</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314" y="3196558"/>
            <a:ext cx="2596332" cy="2425227"/>
          </a:xfrm>
          <a:prstGeom prst="rect">
            <a:avLst/>
          </a:prstGeom>
        </p:spPr>
      </p:pic>
    </p:spTree>
    <p:extLst>
      <p:ext uri="{BB962C8B-B14F-4D97-AF65-F5344CB8AC3E}">
        <p14:creationId xmlns:p14="http://schemas.microsoft.com/office/powerpoint/2010/main" val="17399168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1292662"/>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1">
              <a:spcBef>
                <a:spcPct val="0"/>
              </a:spcBef>
              <a:defRPr/>
            </a:pPr>
            <a:endParaRPr lang="en-US" dirty="0" smtClean="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Be conscious about the layout of your resume</a:t>
            </a:r>
          </a:p>
          <a:p>
            <a:pPr>
              <a:spcBef>
                <a:spcPct val="0"/>
              </a:spcBef>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13</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0618" y="2100983"/>
            <a:ext cx="2727832" cy="353095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687" y="2143846"/>
            <a:ext cx="2633352" cy="3407867"/>
          </a:xfrm>
          <a:prstGeom prst="rect">
            <a:avLst/>
          </a:prstGeom>
          <a:ln>
            <a:solidFill>
              <a:srgbClr val="000000"/>
            </a:solidFill>
          </a:ln>
        </p:spPr>
      </p:pic>
    </p:spTree>
    <p:extLst>
      <p:ext uri="{BB962C8B-B14F-4D97-AF65-F5344CB8AC3E}">
        <p14:creationId xmlns:p14="http://schemas.microsoft.com/office/powerpoint/2010/main" val="1620038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4062651"/>
          </a:xfrm>
          <a:prstGeom prst="rect">
            <a:avLst/>
          </a:prstGeom>
          <a:noFill/>
        </p:spPr>
        <p:txBody>
          <a:bodyPr wrap="square" rtlCol="0">
            <a:spAutoFit/>
          </a:bodyPr>
          <a:lstStyle/>
          <a:p>
            <a:pPr lvl="0">
              <a:spcBef>
                <a:spcPct val="0"/>
              </a:spcBef>
              <a:defRPr/>
            </a:pPr>
            <a:r>
              <a:rPr lang="en-US" sz="2400" b="1" dirty="0" smtClean="0">
                <a:latin typeface="Arial"/>
                <a:cs typeface="Arial"/>
              </a:rPr>
              <a:t>Style tips and tricks</a:t>
            </a:r>
          </a:p>
          <a:p>
            <a:pPr lvl="1">
              <a:spcBef>
                <a:spcPct val="0"/>
              </a:spcBef>
              <a:defRPr/>
            </a:pPr>
            <a:endParaRPr lang="en-US" dirty="0" smtClean="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Consistency is key!</a:t>
            </a:r>
          </a:p>
          <a:p>
            <a:pPr marL="742950" lvl="1" indent="-285750">
              <a:spcBef>
                <a:spcPct val="0"/>
              </a:spcBef>
              <a:buFont typeface="Arial" panose="020B0604020202020204" pitchFamily="34" charset="0"/>
              <a:buChar char="•"/>
              <a:defRPr/>
            </a:pPr>
            <a:r>
              <a:rPr lang="en-US" dirty="0" smtClean="0">
                <a:latin typeface="Arial"/>
                <a:cs typeface="Arial"/>
              </a:rPr>
              <a:t>Don’t change the voice of the resume</a:t>
            </a:r>
          </a:p>
          <a:p>
            <a:pPr marL="1200150" lvl="2" indent="-285750">
              <a:spcBef>
                <a:spcPct val="0"/>
              </a:spcBef>
              <a:buFont typeface="Arial" panose="020B0604020202020204" pitchFamily="34" charset="0"/>
              <a:buChar char="•"/>
              <a:defRPr/>
            </a:pPr>
            <a:r>
              <a:rPr lang="en-US" dirty="0" smtClean="0">
                <a:latin typeface="Arial"/>
                <a:cs typeface="Arial"/>
              </a:rPr>
              <a:t>“I was responsible for…”</a:t>
            </a:r>
          </a:p>
          <a:p>
            <a:pPr marL="1200150" lvl="2" indent="-285750">
              <a:spcBef>
                <a:spcPct val="0"/>
              </a:spcBef>
              <a:buFont typeface="Arial" panose="020B0604020202020204" pitchFamily="34" charset="0"/>
              <a:buChar char="•"/>
              <a:defRPr/>
            </a:pPr>
            <a:r>
              <a:rPr lang="en-US" dirty="0" smtClean="0">
                <a:latin typeface="Arial"/>
                <a:cs typeface="Arial"/>
              </a:rPr>
              <a:t>“Responsible for…”</a:t>
            </a:r>
          </a:p>
          <a:p>
            <a:pPr marL="742950" lvl="1" indent="-285750">
              <a:spcBef>
                <a:spcPct val="0"/>
              </a:spcBef>
              <a:buFont typeface="Arial" panose="020B0604020202020204" pitchFamily="34" charset="0"/>
              <a:buChar char="•"/>
              <a:defRPr/>
            </a:pPr>
            <a:r>
              <a:rPr lang="en-US" dirty="0" smtClean="0">
                <a:latin typeface="Arial"/>
                <a:cs typeface="Arial"/>
              </a:rPr>
              <a:t>Use the same structure for each entry</a:t>
            </a:r>
          </a:p>
          <a:p>
            <a:pPr marL="1200150" lvl="2" indent="-285750">
              <a:spcBef>
                <a:spcPct val="0"/>
              </a:spcBef>
              <a:buFont typeface="Arial" panose="020B0604020202020204" pitchFamily="34" charset="0"/>
              <a:buChar char="•"/>
              <a:defRPr/>
            </a:pPr>
            <a:r>
              <a:rPr lang="en-US" dirty="0" smtClean="0">
                <a:latin typeface="Arial"/>
                <a:cs typeface="Arial"/>
              </a:rPr>
              <a:t>If you list name of employer then position title, don’t reverse it on the next entry</a:t>
            </a:r>
          </a:p>
          <a:p>
            <a:pPr marL="1200150" lvl="2" indent="-285750">
              <a:spcBef>
                <a:spcPct val="0"/>
              </a:spcBef>
              <a:buFont typeface="Arial" panose="020B0604020202020204" pitchFamily="34" charset="0"/>
              <a:buChar char="•"/>
              <a:defRPr/>
            </a:pPr>
            <a:endParaRPr lang="en-US" dirty="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Grammar and spelling count!</a:t>
            </a:r>
          </a:p>
          <a:p>
            <a:pPr marL="742950" lvl="1" indent="-285750">
              <a:spcBef>
                <a:spcPct val="0"/>
              </a:spcBef>
              <a:buFont typeface="Arial" panose="020B0604020202020204" pitchFamily="34" charset="0"/>
              <a:buChar char="•"/>
              <a:defRPr/>
            </a:pPr>
            <a:r>
              <a:rPr lang="en-US" dirty="0" smtClean="0">
                <a:latin typeface="Arial"/>
                <a:cs typeface="Arial"/>
              </a:rPr>
              <a:t>No typos</a:t>
            </a:r>
          </a:p>
          <a:p>
            <a:pPr marL="742950" lvl="1" indent="-285750">
              <a:spcBef>
                <a:spcPct val="0"/>
              </a:spcBef>
              <a:buFont typeface="Arial" panose="020B0604020202020204" pitchFamily="34" charset="0"/>
              <a:buChar char="•"/>
              <a:defRPr/>
            </a:pPr>
            <a:r>
              <a:rPr lang="en-US" dirty="0" err="1" smtClean="0">
                <a:latin typeface="Arial"/>
                <a:cs typeface="Arial"/>
              </a:rPr>
              <a:t>Em</a:t>
            </a:r>
            <a:r>
              <a:rPr lang="en-US" dirty="0" smtClean="0">
                <a:latin typeface="Arial"/>
                <a:cs typeface="Arial"/>
              </a:rPr>
              <a:t> dashes and hyphens are NOT interchangeable </a:t>
            </a:r>
          </a:p>
          <a:p>
            <a:pPr>
              <a:spcBef>
                <a:spcPct val="0"/>
              </a:spcBef>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14</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spTree>
    <p:extLst>
      <p:ext uri="{BB962C8B-B14F-4D97-AF65-F5344CB8AC3E}">
        <p14:creationId xmlns:p14="http://schemas.microsoft.com/office/powerpoint/2010/main" val="2901347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3231654"/>
          </a:xfrm>
          <a:prstGeom prst="rect">
            <a:avLst/>
          </a:prstGeom>
          <a:noFill/>
        </p:spPr>
        <p:txBody>
          <a:bodyPr wrap="square" rtlCol="0">
            <a:spAutoFit/>
          </a:bodyPr>
          <a:lstStyle/>
          <a:p>
            <a:pPr lvl="0">
              <a:spcBef>
                <a:spcPct val="0"/>
              </a:spcBef>
              <a:defRPr/>
            </a:pPr>
            <a:r>
              <a:rPr lang="en-US" sz="2400" b="1" dirty="0" smtClean="0">
                <a:latin typeface="Arial"/>
                <a:cs typeface="Arial"/>
              </a:rPr>
              <a:t>Style tips and tricks</a:t>
            </a:r>
          </a:p>
          <a:p>
            <a:pPr lvl="1">
              <a:spcBef>
                <a:spcPct val="0"/>
              </a:spcBef>
              <a:defRPr/>
            </a:pPr>
            <a:endParaRPr lang="en-US" dirty="0" smtClean="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Use the “additional information” section wisely!</a:t>
            </a:r>
          </a:p>
          <a:p>
            <a:pPr marL="742950" lvl="1" indent="-285750">
              <a:spcBef>
                <a:spcPct val="0"/>
              </a:spcBef>
              <a:buFont typeface="Arial" panose="020B0604020202020204" pitchFamily="34" charset="0"/>
              <a:buChar char="•"/>
              <a:defRPr/>
            </a:pPr>
            <a:r>
              <a:rPr lang="en-US" dirty="0" smtClean="0">
                <a:latin typeface="Arial"/>
                <a:cs typeface="Arial"/>
              </a:rPr>
              <a:t>Include concepts, materials, skills you are learning in class now</a:t>
            </a:r>
          </a:p>
          <a:p>
            <a:pPr marL="742950" lvl="1" indent="-285750">
              <a:spcBef>
                <a:spcPct val="0"/>
              </a:spcBef>
              <a:buFont typeface="Arial" panose="020B0604020202020204" pitchFamily="34" charset="0"/>
              <a:buChar char="•"/>
              <a:defRPr/>
            </a:pPr>
            <a:r>
              <a:rPr lang="en-US" dirty="0" smtClean="0">
                <a:latin typeface="Arial"/>
                <a:cs typeface="Arial"/>
              </a:rPr>
              <a:t>Be sure to list all software platforms and programming languages</a:t>
            </a:r>
          </a:p>
          <a:p>
            <a:pPr marL="742950" lvl="1" indent="-285750">
              <a:spcBef>
                <a:spcPct val="0"/>
              </a:spcBef>
              <a:buFont typeface="Arial" panose="020B0604020202020204" pitchFamily="34" charset="0"/>
              <a:buChar char="•"/>
              <a:defRPr/>
            </a:pPr>
            <a:r>
              <a:rPr lang="en-US" dirty="0" smtClean="0">
                <a:latin typeface="Arial"/>
                <a:cs typeface="Arial"/>
              </a:rPr>
              <a:t>Use discretion in listing awards, honors, and accomplishments</a:t>
            </a:r>
          </a:p>
          <a:p>
            <a:pPr marL="742950" lvl="1" indent="-285750">
              <a:spcBef>
                <a:spcPct val="0"/>
              </a:spcBef>
              <a:buFont typeface="Arial" panose="020B0604020202020204" pitchFamily="34" charset="0"/>
              <a:buChar char="•"/>
              <a:defRPr/>
            </a:pPr>
            <a:endParaRPr lang="en-US" dirty="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Use facts, not opinions and be concise</a:t>
            </a:r>
          </a:p>
          <a:p>
            <a:pPr marL="1200150" lvl="2" indent="-285750">
              <a:spcBef>
                <a:spcPct val="0"/>
              </a:spcBef>
              <a:buFont typeface="Arial" panose="020B0604020202020204" pitchFamily="34" charset="0"/>
              <a:buChar char="•"/>
              <a:defRPr/>
            </a:pPr>
            <a:endParaRPr lang="en-US" dirty="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15</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3522" y="3775109"/>
            <a:ext cx="4408263" cy="1750710"/>
          </a:xfrm>
          <a:prstGeom prst="rect">
            <a:avLst/>
          </a:prstGeom>
        </p:spPr>
      </p:pic>
    </p:spTree>
    <p:extLst>
      <p:ext uri="{BB962C8B-B14F-4D97-AF65-F5344CB8AC3E}">
        <p14:creationId xmlns:p14="http://schemas.microsoft.com/office/powerpoint/2010/main" val="345684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4616648"/>
          </a:xfrm>
          <a:prstGeom prst="rect">
            <a:avLst/>
          </a:prstGeom>
          <a:noFill/>
        </p:spPr>
        <p:txBody>
          <a:bodyPr wrap="square" rtlCol="0">
            <a:spAutoFit/>
          </a:bodyPr>
          <a:lstStyle/>
          <a:p>
            <a:pPr lvl="0">
              <a:spcBef>
                <a:spcPct val="0"/>
              </a:spcBef>
              <a:defRPr/>
            </a:pPr>
            <a:r>
              <a:rPr lang="en-US" sz="2400" b="1" dirty="0" smtClean="0">
                <a:latin typeface="Arial"/>
                <a:cs typeface="Arial"/>
              </a:rPr>
              <a:t>Additional Resources</a:t>
            </a:r>
          </a:p>
          <a:p>
            <a:pPr lvl="1">
              <a:spcBef>
                <a:spcPct val="0"/>
              </a:spcBef>
              <a:defRPr/>
            </a:pPr>
            <a:endParaRPr lang="en-US" dirty="0" smtClean="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USC Career Center</a:t>
            </a:r>
          </a:p>
          <a:p>
            <a:pPr marL="742950" lvl="1" indent="-285750">
              <a:spcBef>
                <a:spcPct val="0"/>
              </a:spcBef>
              <a:buFont typeface="Arial" panose="020B0604020202020204" pitchFamily="34" charset="0"/>
              <a:buChar char="•"/>
              <a:defRPr/>
            </a:pPr>
            <a:r>
              <a:rPr lang="en-US" dirty="0" smtClean="0">
                <a:latin typeface="Arial"/>
                <a:cs typeface="Arial"/>
              </a:rPr>
              <a:t>Resume workshops</a:t>
            </a:r>
          </a:p>
          <a:p>
            <a:pPr marL="742950" lvl="1" indent="-285750">
              <a:spcBef>
                <a:spcPct val="0"/>
              </a:spcBef>
              <a:buFont typeface="Arial" panose="020B0604020202020204" pitchFamily="34" charset="0"/>
              <a:buChar char="•"/>
              <a:defRPr/>
            </a:pPr>
            <a:r>
              <a:rPr lang="en-US" dirty="0">
                <a:latin typeface="Arial"/>
                <a:cs typeface="Arial"/>
              </a:rPr>
              <a:t>Blog posts: </a:t>
            </a:r>
            <a:r>
              <a:rPr lang="en-US" dirty="0">
                <a:latin typeface="Arial"/>
                <a:cs typeface="Arial"/>
                <a:hlinkClick r:id="rId3"/>
              </a:rPr>
              <a:t>https://careers.usc.edu/students/write-a-resume</a:t>
            </a:r>
            <a:r>
              <a:rPr lang="en-US" dirty="0" smtClean="0">
                <a:latin typeface="Arial"/>
                <a:cs typeface="Arial"/>
                <a:hlinkClick r:id="rId3"/>
              </a:rPr>
              <a:t>/</a:t>
            </a:r>
            <a:r>
              <a:rPr lang="en-US" dirty="0" smtClean="0">
                <a:latin typeface="Arial"/>
                <a:cs typeface="Arial"/>
              </a:rPr>
              <a:t> </a:t>
            </a:r>
          </a:p>
          <a:p>
            <a:pPr marL="742950" lvl="1" indent="-285750">
              <a:spcBef>
                <a:spcPct val="0"/>
              </a:spcBef>
              <a:buFont typeface="Arial" panose="020B0604020202020204" pitchFamily="34" charset="0"/>
              <a:buChar char="•"/>
              <a:defRPr/>
            </a:pPr>
            <a:r>
              <a:rPr lang="en-US" dirty="0" smtClean="0">
                <a:latin typeface="Arial"/>
                <a:cs typeface="Arial"/>
              </a:rPr>
              <a:t>One-on-One advising</a:t>
            </a:r>
          </a:p>
          <a:p>
            <a:pPr marL="1200150" lvl="2" indent="-285750">
              <a:spcBef>
                <a:spcPct val="0"/>
              </a:spcBef>
              <a:buFont typeface="Arial" panose="020B0604020202020204" pitchFamily="34" charset="0"/>
              <a:buChar char="•"/>
              <a:defRPr/>
            </a:pPr>
            <a:r>
              <a:rPr lang="en-US" dirty="0" smtClean="0">
                <a:latin typeface="Arial"/>
                <a:cs typeface="Arial"/>
              </a:rPr>
              <a:t>STU 110</a:t>
            </a:r>
          </a:p>
          <a:p>
            <a:pPr marL="1200150" lvl="2" indent="-285750">
              <a:spcBef>
                <a:spcPct val="0"/>
              </a:spcBef>
              <a:buFont typeface="Arial" panose="020B0604020202020204" pitchFamily="34" charset="0"/>
              <a:buChar char="•"/>
              <a:defRPr/>
            </a:pPr>
            <a:r>
              <a:rPr lang="en-US" dirty="0" smtClean="0">
                <a:latin typeface="Arial"/>
                <a:cs typeface="Arial"/>
              </a:rPr>
              <a:t>213-740-9111</a:t>
            </a:r>
          </a:p>
          <a:p>
            <a:pPr marL="1200150" lvl="2" indent="-285750">
              <a:spcBef>
                <a:spcPct val="0"/>
              </a:spcBef>
              <a:buFont typeface="Arial" panose="020B0604020202020204" pitchFamily="34" charset="0"/>
              <a:buChar char="•"/>
              <a:defRPr/>
            </a:pPr>
            <a:r>
              <a:rPr lang="en-US" dirty="0" smtClean="0">
                <a:latin typeface="Arial"/>
                <a:cs typeface="Arial"/>
                <a:hlinkClick r:id="rId4"/>
              </a:rPr>
              <a:t>careers@usc.edu</a:t>
            </a:r>
            <a:r>
              <a:rPr lang="en-US" dirty="0" smtClean="0">
                <a:latin typeface="Arial"/>
                <a:cs typeface="Arial"/>
              </a:rPr>
              <a:t> </a:t>
            </a:r>
          </a:p>
          <a:p>
            <a:pPr marL="1200150" lvl="2" indent="-285750">
              <a:spcBef>
                <a:spcPct val="0"/>
              </a:spcBef>
              <a:buFont typeface="Arial" panose="020B0604020202020204" pitchFamily="34" charset="0"/>
              <a:buChar char="•"/>
              <a:defRPr/>
            </a:pPr>
            <a:endParaRPr lang="en-US" dirty="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Ask for help!</a:t>
            </a:r>
          </a:p>
          <a:p>
            <a:pPr marL="742950" lvl="1" indent="-285750">
              <a:spcBef>
                <a:spcPct val="0"/>
              </a:spcBef>
              <a:buFont typeface="Arial" panose="020B0604020202020204" pitchFamily="34" charset="0"/>
              <a:buChar char="•"/>
              <a:defRPr/>
            </a:pPr>
            <a:r>
              <a:rPr lang="en-US" dirty="0" smtClean="0">
                <a:latin typeface="Arial"/>
                <a:cs typeface="Arial"/>
              </a:rPr>
              <a:t>Ken Watson (</a:t>
            </a:r>
            <a:r>
              <a:rPr lang="en-US" dirty="0" smtClean="0">
                <a:latin typeface="Arial"/>
                <a:cs typeface="Arial"/>
                <a:hlinkClick r:id="rId5"/>
              </a:rPr>
              <a:t>watsonke@usc.edu</a:t>
            </a:r>
            <a:r>
              <a:rPr lang="en-US" dirty="0" smtClean="0">
                <a:latin typeface="Arial"/>
                <a:cs typeface="Arial"/>
              </a:rPr>
              <a:t>), Dairon Caro (</a:t>
            </a:r>
            <a:r>
              <a:rPr lang="en-US" dirty="0" smtClean="0">
                <a:latin typeface="Arial"/>
                <a:cs typeface="Arial"/>
                <a:hlinkClick r:id="rId6"/>
              </a:rPr>
              <a:t>dcaro@usc.edu</a:t>
            </a:r>
            <a:r>
              <a:rPr lang="en-US" dirty="0" smtClean="0">
                <a:latin typeface="Arial"/>
                <a:cs typeface="Arial"/>
              </a:rPr>
              <a:t>), Susan Kamei (</a:t>
            </a:r>
            <a:r>
              <a:rPr lang="en-US" dirty="0" smtClean="0">
                <a:latin typeface="Arial"/>
                <a:cs typeface="Arial"/>
                <a:hlinkClick r:id="rId7"/>
              </a:rPr>
              <a:t>kamei@usc.edu</a:t>
            </a:r>
            <a:r>
              <a:rPr lang="en-US" dirty="0" smtClean="0">
                <a:latin typeface="Arial"/>
                <a:cs typeface="Arial"/>
              </a:rPr>
              <a:t>), or your faculty</a:t>
            </a:r>
          </a:p>
          <a:p>
            <a:pPr marL="1200150" lvl="2" indent="-285750">
              <a:spcBef>
                <a:spcPct val="0"/>
              </a:spcBef>
              <a:buFont typeface="Arial" panose="020B0604020202020204" pitchFamily="34" charset="0"/>
              <a:buChar char="•"/>
              <a:defRPr/>
            </a:pPr>
            <a:endParaRPr lang="en-US" dirty="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16</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spTree>
    <p:extLst>
      <p:ext uri="{BB962C8B-B14F-4D97-AF65-F5344CB8AC3E}">
        <p14:creationId xmlns:p14="http://schemas.microsoft.com/office/powerpoint/2010/main" val="32613708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874503" y="2038297"/>
            <a:ext cx="7399800" cy="1600438"/>
          </a:xfrm>
          <a:prstGeom prst="rect">
            <a:avLst/>
          </a:prstGeom>
          <a:noFill/>
        </p:spPr>
        <p:txBody>
          <a:bodyPr wrap="square" rtlCol="0">
            <a:spAutoFit/>
          </a:bodyPr>
          <a:lstStyle/>
          <a:p>
            <a:pPr lvl="0" algn="ctr">
              <a:spcBef>
                <a:spcPct val="0"/>
              </a:spcBef>
              <a:defRPr/>
            </a:pPr>
            <a:r>
              <a:rPr lang="en-US" sz="4400" b="1" dirty="0" smtClean="0">
                <a:latin typeface="Arial"/>
                <a:cs typeface="Arial"/>
              </a:rPr>
              <a:t>Questions?</a:t>
            </a:r>
          </a:p>
          <a:p>
            <a:pPr lvl="1">
              <a:spcBef>
                <a:spcPct val="0"/>
              </a:spcBef>
              <a:defRPr/>
            </a:pPr>
            <a:endParaRPr lang="en-US" dirty="0" smtClean="0">
              <a:latin typeface="Arial"/>
              <a:cs typeface="Arial"/>
            </a:endParaRPr>
          </a:p>
          <a:p>
            <a:pPr marL="1200150" lvl="2" indent="-285750">
              <a:spcBef>
                <a:spcPct val="0"/>
              </a:spcBef>
              <a:buFont typeface="Arial" panose="020B0604020202020204" pitchFamily="34" charset="0"/>
              <a:buChar char="•"/>
              <a:defRPr/>
            </a:pPr>
            <a:endParaRPr lang="en-US" dirty="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776448" cy="430887"/>
          </a:xfrm>
          <a:prstGeom prst="rect">
            <a:avLst/>
          </a:prstGeom>
          <a:noFill/>
        </p:spPr>
        <p:txBody>
          <a:bodyPr wrap="none" rtlCol="0">
            <a:spAutoFit/>
          </a:bodyPr>
          <a:lstStyle/>
          <a:p>
            <a:r>
              <a:rPr lang="en-US" sz="1100" b="1" dirty="0" smtClean="0">
                <a:solidFill>
                  <a:srgbClr val="000000"/>
                </a:solidFill>
                <a:latin typeface="Arial"/>
                <a:cs typeface="Arial"/>
              </a:rPr>
              <a:t>Resume Workshop |  17</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spTree>
    <p:extLst>
      <p:ext uri="{BB962C8B-B14F-4D97-AF65-F5344CB8AC3E}">
        <p14:creationId xmlns:p14="http://schemas.microsoft.com/office/powerpoint/2010/main" val="1640907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3785652"/>
          </a:xfrm>
          <a:prstGeom prst="rect">
            <a:avLst/>
          </a:prstGeom>
          <a:noFill/>
        </p:spPr>
        <p:txBody>
          <a:bodyPr wrap="square" rtlCol="0">
            <a:spAutoFit/>
          </a:bodyPr>
          <a:lstStyle/>
          <a:p>
            <a:pPr lvl="0">
              <a:spcBef>
                <a:spcPct val="0"/>
              </a:spcBef>
              <a:defRPr/>
            </a:pPr>
            <a:r>
              <a:rPr lang="en-US" sz="2400" b="1" dirty="0" smtClean="0">
                <a:latin typeface="Arial"/>
                <a:cs typeface="Arial"/>
              </a:rPr>
              <a:t>AGENDA</a:t>
            </a:r>
          </a:p>
          <a:p>
            <a:pPr lvl="0">
              <a:spcBef>
                <a:spcPct val="0"/>
              </a:spcBef>
              <a:defRPr/>
            </a:pPr>
            <a:endParaRPr lang="en-US" dirty="0" smtClean="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What makes a good resume?</a:t>
            </a:r>
          </a:p>
          <a:p>
            <a:pPr lvl="0">
              <a:spcBef>
                <a:spcPct val="0"/>
              </a:spcBef>
              <a:defRPr/>
            </a:pPr>
            <a:endParaRPr lang="en-US" dirty="0" smtClean="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Building blocks</a:t>
            </a:r>
          </a:p>
          <a:p>
            <a:pPr lvl="0">
              <a:spcBef>
                <a:spcPct val="0"/>
              </a:spcBef>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Style tips and tricks</a:t>
            </a:r>
          </a:p>
          <a:p>
            <a:pPr marL="285750" lvl="0" indent="-285750">
              <a:spcBef>
                <a:spcPct val="0"/>
              </a:spcBef>
              <a:buFont typeface="Arial" panose="020B0604020202020204" pitchFamily="34" charset="0"/>
              <a:buChar char="•"/>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Additional resources</a:t>
            </a:r>
          </a:p>
          <a:p>
            <a:pPr marL="285750" lvl="0" indent="-285750">
              <a:spcBef>
                <a:spcPct val="0"/>
              </a:spcBef>
              <a:buFont typeface="Arial" panose="020B0604020202020204" pitchFamily="34" charset="0"/>
              <a:buChar char="•"/>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Question &amp; Answer</a:t>
            </a:r>
          </a:p>
          <a:p>
            <a:pPr marL="285750" lvl="0" indent="-285750">
              <a:spcBef>
                <a:spcPct val="0"/>
              </a:spcBef>
              <a:buFont typeface="Arial" panose="020B0604020202020204" pitchFamily="34" charset="0"/>
              <a:buChar char="•"/>
              <a:defRPr/>
            </a:pPr>
            <a:endParaRPr lang="en-US" dirty="0" smtClean="0">
              <a:latin typeface="Arial"/>
              <a:cs typeface="Arial"/>
            </a:endParaRPr>
          </a:p>
          <a:p>
            <a:pPr marL="285750" lvl="0" indent="-285750">
              <a:spcBef>
                <a:spcPct val="0"/>
              </a:spcBef>
              <a:buFont typeface="Arial" panose="020B0604020202020204" pitchFamily="34" charset="0"/>
              <a:buChar char="•"/>
              <a:defRPr/>
            </a:pPr>
            <a:endParaRPr lang="en-US" dirty="0" smtClean="0">
              <a:latin typeface="Arial"/>
              <a:cs typeface="Arial"/>
            </a:endParaRPr>
          </a:p>
        </p:txBody>
      </p:sp>
      <p:sp>
        <p:nvSpPr>
          <p:cNvPr id="3" name="TextBox 2"/>
          <p:cNvSpPr txBox="1"/>
          <p:nvPr/>
        </p:nvSpPr>
        <p:spPr>
          <a:xfrm>
            <a:off x="7386079" y="6206058"/>
            <a:ext cx="1659429" cy="430887"/>
          </a:xfrm>
          <a:prstGeom prst="rect">
            <a:avLst/>
          </a:prstGeom>
          <a:noFill/>
        </p:spPr>
        <p:txBody>
          <a:bodyPr wrap="none" rtlCol="0">
            <a:spAutoFit/>
          </a:bodyPr>
          <a:lstStyle/>
          <a:p>
            <a:r>
              <a:rPr lang="en-US" sz="1100" b="1" dirty="0" smtClean="0">
                <a:solidFill>
                  <a:srgbClr val="000000"/>
                </a:solidFill>
                <a:latin typeface="Arial"/>
                <a:cs typeface="Arial"/>
              </a:rPr>
              <a:t>Resume Workshop|  </a:t>
            </a:r>
            <a:r>
              <a:rPr lang="en-US" sz="1100" b="1" dirty="0">
                <a:solidFill>
                  <a:srgbClr val="000000"/>
                </a:solidFill>
                <a:latin typeface="Arial"/>
                <a:cs typeface="Arial"/>
              </a:rPr>
              <a:t>2</a:t>
            </a:r>
          </a:p>
          <a:p>
            <a:pPr lvl="0"/>
            <a:endParaRPr lang="en-US" sz="1100" b="1" dirty="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2400657"/>
          </a:xfrm>
          <a:prstGeom prst="rect">
            <a:avLst/>
          </a:prstGeom>
          <a:noFill/>
        </p:spPr>
        <p:txBody>
          <a:bodyPr wrap="square" rtlCol="0">
            <a:spAutoFit/>
          </a:bodyPr>
          <a:lstStyle/>
          <a:p>
            <a:pPr lvl="0">
              <a:spcBef>
                <a:spcPct val="0"/>
              </a:spcBef>
              <a:defRPr/>
            </a:pPr>
            <a:r>
              <a:rPr lang="en-US" sz="2400" b="1" dirty="0" smtClean="0">
                <a:latin typeface="Arial"/>
                <a:cs typeface="Arial"/>
              </a:rPr>
              <a:t>What makes a good resume?</a:t>
            </a:r>
          </a:p>
          <a:p>
            <a:pPr lvl="0">
              <a:spcBef>
                <a:spcPct val="0"/>
              </a:spcBef>
              <a:defRPr/>
            </a:pPr>
            <a:endParaRPr lang="en-US" dirty="0" smtClean="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A resume provides details on your educational and professional history and competencies</a:t>
            </a:r>
          </a:p>
          <a:p>
            <a:pPr marL="285750" lvl="0" indent="-285750">
              <a:spcBef>
                <a:spcPct val="0"/>
              </a:spcBef>
              <a:buFont typeface="Arial" panose="020B0604020202020204" pitchFamily="34" charset="0"/>
              <a:buChar char="•"/>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Your opportunity to inform the employer why you are a good fit for the position</a:t>
            </a:r>
          </a:p>
          <a:p>
            <a:pPr marL="285750" lvl="0" indent="-285750">
              <a:spcBef>
                <a:spcPct val="0"/>
              </a:spcBef>
              <a:buFont typeface="Arial" panose="020B0604020202020204" pitchFamily="34" charset="0"/>
              <a:buChar char="•"/>
              <a:defRPr/>
            </a:pPr>
            <a:endParaRPr lang="en-US" dirty="0" smtClean="0">
              <a:latin typeface="Arial"/>
              <a:cs typeface="Arial"/>
            </a:endParaRPr>
          </a:p>
        </p:txBody>
      </p:sp>
      <p:sp>
        <p:nvSpPr>
          <p:cNvPr id="3" name="TextBox 2"/>
          <p:cNvSpPr txBox="1"/>
          <p:nvPr/>
        </p:nvSpPr>
        <p:spPr>
          <a:xfrm>
            <a:off x="7386079" y="6206058"/>
            <a:ext cx="1697901" cy="430887"/>
          </a:xfrm>
          <a:prstGeom prst="rect">
            <a:avLst/>
          </a:prstGeom>
          <a:noFill/>
        </p:spPr>
        <p:txBody>
          <a:bodyPr wrap="none" rtlCol="0">
            <a:spAutoFit/>
          </a:bodyPr>
          <a:lstStyle/>
          <a:p>
            <a:r>
              <a:rPr lang="en-US" sz="1100" b="1" dirty="0" smtClean="0">
                <a:solidFill>
                  <a:srgbClr val="000000"/>
                </a:solidFill>
                <a:latin typeface="Arial"/>
                <a:cs typeface="Arial"/>
              </a:rPr>
              <a:t>Resume Workshop |  3</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67465" y="2969972"/>
            <a:ext cx="3954972" cy="2637472"/>
          </a:xfrm>
          <a:prstGeom prst="rect">
            <a:avLst/>
          </a:prstGeom>
        </p:spPr>
      </p:pic>
    </p:spTree>
    <p:extLst>
      <p:ext uri="{BB962C8B-B14F-4D97-AF65-F5344CB8AC3E}">
        <p14:creationId xmlns:p14="http://schemas.microsoft.com/office/powerpoint/2010/main" val="35690115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1846659"/>
          </a:xfrm>
          <a:prstGeom prst="rect">
            <a:avLst/>
          </a:prstGeom>
          <a:noFill/>
        </p:spPr>
        <p:txBody>
          <a:bodyPr wrap="square" rtlCol="0">
            <a:spAutoFit/>
          </a:bodyPr>
          <a:lstStyle/>
          <a:p>
            <a:pPr lvl="0">
              <a:spcBef>
                <a:spcPct val="0"/>
              </a:spcBef>
              <a:defRPr/>
            </a:pPr>
            <a:r>
              <a:rPr lang="en-US" sz="2400" b="1" dirty="0" smtClean="0">
                <a:latin typeface="Arial"/>
                <a:cs typeface="Arial"/>
              </a:rPr>
              <a:t>What makes a good resume?</a:t>
            </a:r>
          </a:p>
          <a:p>
            <a:pPr lvl="0">
              <a:spcBef>
                <a:spcPct val="0"/>
              </a:spcBef>
              <a:defRPr/>
            </a:pPr>
            <a:endParaRPr lang="en-US" dirty="0" smtClean="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Matches keywords in the job description</a:t>
            </a:r>
          </a:p>
          <a:p>
            <a:pPr marL="285750" lvl="0" indent="-285750">
              <a:spcBef>
                <a:spcPct val="0"/>
              </a:spcBef>
              <a:buFont typeface="Arial" panose="020B0604020202020204" pitchFamily="34" charset="0"/>
              <a:buChar char="•"/>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Clearly informs the viewer how your experiences match their needs</a:t>
            </a:r>
          </a:p>
          <a:p>
            <a:pPr marL="285750" lvl="0" indent="-285750">
              <a:spcBef>
                <a:spcPct val="0"/>
              </a:spcBef>
              <a:buFont typeface="Arial" panose="020B0604020202020204" pitchFamily="34" charset="0"/>
              <a:buChar char="•"/>
              <a:defRPr/>
            </a:pPr>
            <a:endParaRPr lang="en-US" dirty="0" smtClean="0">
              <a:latin typeface="Arial"/>
              <a:cs typeface="Arial"/>
            </a:endParaRPr>
          </a:p>
        </p:txBody>
      </p:sp>
      <p:sp>
        <p:nvSpPr>
          <p:cNvPr id="3" name="TextBox 2"/>
          <p:cNvSpPr txBox="1"/>
          <p:nvPr/>
        </p:nvSpPr>
        <p:spPr>
          <a:xfrm>
            <a:off x="7386079" y="6206058"/>
            <a:ext cx="1697901" cy="430887"/>
          </a:xfrm>
          <a:prstGeom prst="rect">
            <a:avLst/>
          </a:prstGeom>
          <a:noFill/>
        </p:spPr>
        <p:txBody>
          <a:bodyPr wrap="none" rtlCol="0">
            <a:spAutoFit/>
          </a:bodyPr>
          <a:lstStyle/>
          <a:p>
            <a:r>
              <a:rPr lang="en-US" sz="1100" b="1" dirty="0" smtClean="0">
                <a:solidFill>
                  <a:srgbClr val="000000"/>
                </a:solidFill>
                <a:latin typeface="Arial"/>
                <a:cs typeface="Arial"/>
              </a:rPr>
              <a:t>Resume Workshop |  4</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6750" y="2824559"/>
            <a:ext cx="2873673" cy="2024066"/>
          </a:xfrm>
          <a:prstGeom prst="rect">
            <a:avLst/>
          </a:prstGeom>
        </p:spPr>
      </p:pic>
    </p:spTree>
    <p:extLst>
      <p:ext uri="{BB962C8B-B14F-4D97-AF65-F5344CB8AC3E}">
        <p14:creationId xmlns:p14="http://schemas.microsoft.com/office/powerpoint/2010/main" val="2580600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4062651"/>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0">
              <a:spcBef>
                <a:spcPct val="0"/>
              </a:spcBef>
              <a:defRPr/>
            </a:pPr>
            <a:endParaRPr lang="en-US" dirty="0" smtClean="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Includes your name and contact information</a:t>
            </a:r>
          </a:p>
          <a:p>
            <a:pPr marL="742950" lvl="1" indent="-285750">
              <a:spcBef>
                <a:spcPct val="0"/>
              </a:spcBef>
              <a:buFont typeface="Arial" panose="020B0604020202020204" pitchFamily="34" charset="0"/>
              <a:buChar char="•"/>
              <a:defRPr/>
            </a:pPr>
            <a:r>
              <a:rPr lang="en-US" dirty="0" smtClean="0">
                <a:latin typeface="Arial"/>
                <a:cs typeface="Arial"/>
              </a:rPr>
              <a:t>Does </a:t>
            </a:r>
            <a:r>
              <a:rPr lang="en-US" i="1" dirty="0" smtClean="0">
                <a:latin typeface="Arial"/>
                <a:cs typeface="Arial"/>
              </a:rPr>
              <a:t>not</a:t>
            </a:r>
            <a:r>
              <a:rPr lang="en-US" dirty="0" smtClean="0">
                <a:latin typeface="Arial"/>
                <a:cs typeface="Arial"/>
              </a:rPr>
              <a:t> require a photo</a:t>
            </a:r>
          </a:p>
          <a:p>
            <a:pPr marL="285750" lvl="0" indent="-285750">
              <a:spcBef>
                <a:spcPct val="0"/>
              </a:spcBef>
              <a:buFont typeface="Arial" panose="020B0604020202020204" pitchFamily="34" charset="0"/>
              <a:buChar char="•"/>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Three components</a:t>
            </a:r>
          </a:p>
          <a:p>
            <a:pPr marL="742950" lvl="1" indent="-285750">
              <a:spcBef>
                <a:spcPct val="0"/>
              </a:spcBef>
              <a:buFont typeface="Arial" panose="020B0604020202020204" pitchFamily="34" charset="0"/>
              <a:buChar char="•"/>
              <a:defRPr/>
            </a:pPr>
            <a:r>
              <a:rPr lang="en-US" dirty="0" smtClean="0">
                <a:latin typeface="Arial"/>
                <a:cs typeface="Arial"/>
              </a:rPr>
              <a:t>Education (Post-secondary education only)</a:t>
            </a:r>
          </a:p>
          <a:p>
            <a:pPr marL="742950" lvl="1" indent="-285750">
              <a:spcBef>
                <a:spcPct val="0"/>
              </a:spcBef>
              <a:buFont typeface="Arial" panose="020B0604020202020204" pitchFamily="34" charset="0"/>
              <a:buChar char="•"/>
              <a:defRPr/>
            </a:pPr>
            <a:r>
              <a:rPr lang="en-US" dirty="0" smtClean="0">
                <a:latin typeface="Arial"/>
                <a:cs typeface="Arial"/>
              </a:rPr>
              <a:t>Work/research </a:t>
            </a:r>
            <a:r>
              <a:rPr lang="en-US" dirty="0">
                <a:latin typeface="Arial"/>
                <a:cs typeface="Arial"/>
              </a:rPr>
              <a:t>e</a:t>
            </a:r>
            <a:r>
              <a:rPr lang="en-US" dirty="0" smtClean="0">
                <a:latin typeface="Arial"/>
                <a:cs typeface="Arial"/>
              </a:rPr>
              <a:t>xperience</a:t>
            </a:r>
          </a:p>
          <a:p>
            <a:pPr marL="742950" lvl="1" indent="-285750">
              <a:spcBef>
                <a:spcPct val="0"/>
              </a:spcBef>
              <a:buFont typeface="Arial" panose="020B0604020202020204" pitchFamily="34" charset="0"/>
              <a:buChar char="•"/>
              <a:defRPr/>
            </a:pPr>
            <a:r>
              <a:rPr lang="en-US" dirty="0" smtClean="0">
                <a:latin typeface="Arial"/>
                <a:cs typeface="Arial"/>
              </a:rPr>
              <a:t>Relevant skills and additional information</a:t>
            </a:r>
          </a:p>
          <a:p>
            <a:pPr marL="285750" indent="-285750">
              <a:spcBef>
                <a:spcPct val="0"/>
              </a:spcBef>
              <a:buFont typeface="Arial" panose="020B0604020202020204" pitchFamily="34" charset="0"/>
              <a:buChar char="•"/>
              <a:defRPr/>
            </a:pPr>
            <a:endParaRPr lang="en-US" dirty="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Layout</a:t>
            </a:r>
          </a:p>
          <a:p>
            <a:pPr marL="742950" lvl="1" indent="-285750">
              <a:spcBef>
                <a:spcPct val="0"/>
              </a:spcBef>
              <a:buFont typeface="Arial" panose="020B0604020202020204" pitchFamily="34" charset="0"/>
              <a:buChar char="•"/>
              <a:defRPr/>
            </a:pPr>
            <a:r>
              <a:rPr lang="en-US" dirty="0" smtClean="0">
                <a:latin typeface="Arial"/>
                <a:cs typeface="Arial"/>
              </a:rPr>
              <a:t>White or off-white paper</a:t>
            </a:r>
          </a:p>
          <a:p>
            <a:pPr marL="742950" lvl="1" indent="-285750">
              <a:spcBef>
                <a:spcPct val="0"/>
              </a:spcBef>
              <a:buFont typeface="Arial" panose="020B0604020202020204" pitchFamily="34" charset="0"/>
              <a:buChar char="•"/>
              <a:defRPr/>
            </a:pPr>
            <a:r>
              <a:rPr lang="en-US" dirty="0" smtClean="0">
                <a:latin typeface="Arial"/>
                <a:cs typeface="Arial"/>
              </a:rPr>
              <a:t>(Usually) 1 page and 12 pt. font</a:t>
            </a:r>
          </a:p>
          <a:p>
            <a:pPr marL="742950" lvl="1" indent="-285750">
              <a:spcBef>
                <a:spcPct val="0"/>
              </a:spcBef>
              <a:buFont typeface="Arial" panose="020B0604020202020204" pitchFamily="34" charset="0"/>
              <a:buChar char="•"/>
              <a:defRPr/>
            </a:pPr>
            <a:r>
              <a:rPr lang="en-US" dirty="0" smtClean="0">
                <a:latin typeface="Arial"/>
                <a:cs typeface="Arial"/>
              </a:rPr>
              <a:t>Utilize white space effectively</a:t>
            </a:r>
          </a:p>
        </p:txBody>
      </p:sp>
      <p:sp>
        <p:nvSpPr>
          <p:cNvPr id="3" name="TextBox 2"/>
          <p:cNvSpPr txBox="1"/>
          <p:nvPr/>
        </p:nvSpPr>
        <p:spPr>
          <a:xfrm>
            <a:off x="7386079" y="6206058"/>
            <a:ext cx="1697901" cy="430887"/>
          </a:xfrm>
          <a:prstGeom prst="rect">
            <a:avLst/>
          </a:prstGeom>
          <a:noFill/>
        </p:spPr>
        <p:txBody>
          <a:bodyPr wrap="none" rtlCol="0">
            <a:spAutoFit/>
          </a:bodyPr>
          <a:lstStyle/>
          <a:p>
            <a:r>
              <a:rPr lang="en-US" sz="1100" b="1" dirty="0" smtClean="0">
                <a:solidFill>
                  <a:srgbClr val="000000"/>
                </a:solidFill>
                <a:latin typeface="Arial"/>
                <a:cs typeface="Arial"/>
              </a:rPr>
              <a:t>Resume Workshop |  5</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6057" y="3719072"/>
            <a:ext cx="2777430" cy="1854679"/>
          </a:xfrm>
          <a:prstGeom prst="rect">
            <a:avLst/>
          </a:prstGeom>
        </p:spPr>
      </p:pic>
    </p:spTree>
    <p:extLst>
      <p:ext uri="{BB962C8B-B14F-4D97-AF65-F5344CB8AC3E}">
        <p14:creationId xmlns:p14="http://schemas.microsoft.com/office/powerpoint/2010/main" val="10846962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2123658"/>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0">
              <a:spcBef>
                <a:spcPct val="0"/>
              </a:spcBef>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Education</a:t>
            </a:r>
          </a:p>
          <a:p>
            <a:pPr marL="742950" lvl="1" indent="-285750">
              <a:spcBef>
                <a:spcPct val="0"/>
              </a:spcBef>
              <a:buFont typeface="Arial" panose="020B0604020202020204" pitchFamily="34" charset="0"/>
              <a:buChar char="•"/>
              <a:defRPr/>
            </a:pPr>
            <a:r>
              <a:rPr lang="en-US" dirty="0" smtClean="0">
                <a:latin typeface="Arial"/>
                <a:cs typeface="Arial"/>
              </a:rPr>
              <a:t>Start with most recent education first</a:t>
            </a:r>
          </a:p>
          <a:p>
            <a:pPr marL="742950" lvl="1" indent="-285750">
              <a:spcBef>
                <a:spcPct val="0"/>
              </a:spcBef>
              <a:buFont typeface="Arial" panose="020B0604020202020204" pitchFamily="34" charset="0"/>
              <a:buChar char="•"/>
              <a:defRPr/>
            </a:pPr>
            <a:r>
              <a:rPr lang="en-US" dirty="0" smtClean="0">
                <a:latin typeface="Arial"/>
                <a:cs typeface="Arial"/>
              </a:rPr>
              <a:t>Spell out names of schools and degrees</a:t>
            </a:r>
          </a:p>
          <a:p>
            <a:pPr marL="742950" lvl="1" indent="-285750">
              <a:spcBef>
                <a:spcPct val="0"/>
              </a:spcBef>
              <a:buFont typeface="Arial" panose="020B0604020202020204" pitchFamily="34" charset="0"/>
              <a:buChar char="•"/>
              <a:defRPr/>
            </a:pPr>
            <a:endParaRPr lang="en-US" dirty="0" smtClean="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697901" cy="430887"/>
          </a:xfrm>
          <a:prstGeom prst="rect">
            <a:avLst/>
          </a:prstGeom>
          <a:noFill/>
        </p:spPr>
        <p:txBody>
          <a:bodyPr wrap="none" rtlCol="0">
            <a:spAutoFit/>
          </a:bodyPr>
          <a:lstStyle/>
          <a:p>
            <a:r>
              <a:rPr lang="en-US" sz="1100" b="1" dirty="0" smtClean="0">
                <a:solidFill>
                  <a:srgbClr val="000000"/>
                </a:solidFill>
                <a:latin typeface="Arial"/>
                <a:cs typeface="Arial"/>
              </a:rPr>
              <a:t>Resume Workshop |  6</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515489" y="2956293"/>
            <a:ext cx="8256196" cy="1693279"/>
          </a:xfrm>
          <a:prstGeom prst="rect">
            <a:avLst/>
          </a:prstGeom>
        </p:spPr>
      </p:pic>
    </p:spTree>
    <p:extLst>
      <p:ext uri="{BB962C8B-B14F-4D97-AF65-F5344CB8AC3E}">
        <p14:creationId xmlns:p14="http://schemas.microsoft.com/office/powerpoint/2010/main" val="1164070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3785652"/>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0">
              <a:spcBef>
                <a:spcPct val="0"/>
              </a:spcBef>
              <a:defRPr/>
            </a:pPr>
            <a:endParaRPr lang="en-US" dirty="0">
              <a:latin typeface="Arial"/>
              <a:cs typeface="Arial"/>
            </a:endParaRPr>
          </a:p>
          <a:p>
            <a:pPr marL="285750" lvl="0" indent="-285750">
              <a:spcBef>
                <a:spcPct val="0"/>
              </a:spcBef>
              <a:buFont typeface="Arial" panose="020B0604020202020204" pitchFamily="34" charset="0"/>
              <a:buChar char="•"/>
              <a:defRPr/>
            </a:pPr>
            <a:r>
              <a:rPr lang="en-US" dirty="0" smtClean="0">
                <a:latin typeface="Arial"/>
                <a:cs typeface="Arial"/>
              </a:rPr>
              <a:t>Work/research experience</a:t>
            </a:r>
          </a:p>
          <a:p>
            <a:pPr marL="742950" lvl="1" indent="-285750">
              <a:spcBef>
                <a:spcPct val="0"/>
              </a:spcBef>
              <a:buFont typeface="Arial" panose="020B0604020202020204" pitchFamily="34" charset="0"/>
              <a:buChar char="•"/>
              <a:defRPr/>
            </a:pPr>
            <a:r>
              <a:rPr lang="en-US" dirty="0" smtClean="0">
                <a:latin typeface="Arial"/>
                <a:cs typeface="Arial"/>
              </a:rPr>
              <a:t>Start with most recent first</a:t>
            </a:r>
          </a:p>
          <a:p>
            <a:pPr marL="742950" lvl="1" indent="-285750">
              <a:spcBef>
                <a:spcPct val="0"/>
              </a:spcBef>
              <a:buFont typeface="Arial" panose="020B0604020202020204" pitchFamily="34" charset="0"/>
              <a:buChar char="•"/>
              <a:defRPr/>
            </a:pPr>
            <a:r>
              <a:rPr lang="en-US" dirty="0" smtClean="0">
                <a:latin typeface="Arial"/>
                <a:cs typeface="Arial"/>
              </a:rPr>
              <a:t>Use a heading for each position that includes name and location of organization/research group, your title, and dates that you were employed</a:t>
            </a:r>
          </a:p>
          <a:p>
            <a:pPr marL="742950" lvl="1" indent="-285750">
              <a:spcBef>
                <a:spcPct val="0"/>
              </a:spcBef>
              <a:buFont typeface="Arial" panose="020B0604020202020204" pitchFamily="34" charset="0"/>
              <a:buChar char="•"/>
              <a:defRPr/>
            </a:pPr>
            <a:endParaRPr lang="en-US" dirty="0">
              <a:latin typeface="Arial"/>
              <a:cs typeface="Arial"/>
            </a:endParaRPr>
          </a:p>
          <a:p>
            <a:pPr marL="285750" indent="-285750">
              <a:spcBef>
                <a:spcPct val="0"/>
              </a:spcBef>
              <a:buFont typeface="Arial" panose="020B0604020202020204" pitchFamily="34" charset="0"/>
              <a:buChar char="•"/>
              <a:defRPr/>
            </a:pPr>
            <a:r>
              <a:rPr lang="en-US" dirty="0" smtClean="0">
                <a:latin typeface="Arial"/>
                <a:cs typeface="Arial"/>
              </a:rPr>
              <a:t>Information about your positions should NOT be a list of tasks but should communicate your accomplishments</a:t>
            </a:r>
          </a:p>
          <a:p>
            <a:pPr marL="742950" lvl="1" indent="-285750">
              <a:spcBef>
                <a:spcPct val="0"/>
              </a:spcBef>
              <a:buFont typeface="Arial" panose="020B0604020202020204" pitchFamily="34" charset="0"/>
              <a:buChar char="•"/>
              <a:defRPr/>
            </a:pPr>
            <a:r>
              <a:rPr lang="en-US" dirty="0" smtClean="0">
                <a:latin typeface="Arial"/>
                <a:cs typeface="Arial"/>
              </a:rPr>
              <a:t>Be specific and use amounts whenever possible</a:t>
            </a:r>
          </a:p>
          <a:p>
            <a:pPr marL="742950" lvl="1" indent="-285750">
              <a:spcBef>
                <a:spcPct val="0"/>
              </a:spcBef>
              <a:buFont typeface="Arial" panose="020B0604020202020204" pitchFamily="34" charset="0"/>
              <a:buChar char="•"/>
              <a:defRPr/>
            </a:pPr>
            <a:endParaRPr lang="en-US" dirty="0" smtClean="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697901" cy="430887"/>
          </a:xfrm>
          <a:prstGeom prst="rect">
            <a:avLst/>
          </a:prstGeom>
          <a:noFill/>
        </p:spPr>
        <p:txBody>
          <a:bodyPr wrap="none" rtlCol="0">
            <a:spAutoFit/>
          </a:bodyPr>
          <a:lstStyle/>
          <a:p>
            <a:r>
              <a:rPr lang="en-US" sz="1100" b="1" dirty="0" smtClean="0">
                <a:solidFill>
                  <a:srgbClr val="000000"/>
                </a:solidFill>
                <a:latin typeface="Arial"/>
                <a:cs typeface="Arial"/>
              </a:rPr>
              <a:t>Resume Workshop |  7</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spTree>
    <p:extLst>
      <p:ext uri="{BB962C8B-B14F-4D97-AF65-F5344CB8AC3E}">
        <p14:creationId xmlns:p14="http://schemas.microsoft.com/office/powerpoint/2010/main" val="302319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1292662"/>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0">
              <a:spcBef>
                <a:spcPct val="0"/>
              </a:spcBef>
              <a:defRPr/>
            </a:pPr>
            <a:endParaRPr lang="en-US" dirty="0">
              <a:latin typeface="Arial"/>
              <a:cs typeface="Arial"/>
            </a:endParaRPr>
          </a:p>
          <a:p>
            <a:pPr marL="742950" lvl="1" indent="-285750">
              <a:spcBef>
                <a:spcPct val="0"/>
              </a:spcBef>
              <a:buFont typeface="Arial" panose="020B0604020202020204" pitchFamily="34" charset="0"/>
              <a:buChar char="•"/>
              <a:defRPr/>
            </a:pPr>
            <a:endParaRPr lang="en-US" dirty="0" smtClean="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697901" cy="430887"/>
          </a:xfrm>
          <a:prstGeom prst="rect">
            <a:avLst/>
          </a:prstGeom>
          <a:noFill/>
        </p:spPr>
        <p:txBody>
          <a:bodyPr wrap="none" rtlCol="0">
            <a:spAutoFit/>
          </a:bodyPr>
          <a:lstStyle/>
          <a:p>
            <a:r>
              <a:rPr lang="en-US" sz="1100" b="1" dirty="0" smtClean="0">
                <a:solidFill>
                  <a:srgbClr val="000000"/>
                </a:solidFill>
                <a:latin typeface="Arial"/>
                <a:cs typeface="Arial"/>
              </a:rPr>
              <a:t>Resume Workshop |  8</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7985" y="1721890"/>
            <a:ext cx="1514475" cy="15144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7263" y="3458735"/>
            <a:ext cx="2175918" cy="1682541"/>
          </a:xfrm>
          <a:prstGeom prst="rect">
            <a:avLst/>
          </a:prstGeom>
        </p:spPr>
      </p:pic>
      <p:sp>
        <p:nvSpPr>
          <p:cNvPr id="2" name="TextBox 1"/>
          <p:cNvSpPr txBox="1"/>
          <p:nvPr/>
        </p:nvSpPr>
        <p:spPr>
          <a:xfrm>
            <a:off x="2927617" y="1897956"/>
            <a:ext cx="4863993" cy="357020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Activity-based statement: “served as GIS intern”</a:t>
            </a:r>
          </a:p>
          <a:p>
            <a:pPr marL="285750" indent="-285750">
              <a:buFont typeface="Arial" panose="020B0604020202020204" pitchFamily="34" charset="0"/>
              <a:buChar char="•"/>
            </a:pPr>
            <a:r>
              <a:rPr lang="en-US" dirty="0" smtClean="0"/>
              <a:t>Task-based statement: “built a database”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Skills-based Impact Statements</a:t>
            </a:r>
            <a:endParaRPr lang="en-US" dirty="0"/>
          </a:p>
          <a:p>
            <a:pPr marL="742950" lvl="1" indent="-285750">
              <a:buFont typeface="Arial" panose="020B0604020202020204" pitchFamily="34" charset="0"/>
              <a:buChar char="•"/>
            </a:pPr>
            <a:r>
              <a:rPr lang="en-US" dirty="0" smtClean="0"/>
              <a:t>“Created a web mapping application through ArcGIS that improved emergency response time by 10%”</a:t>
            </a:r>
          </a:p>
          <a:p>
            <a:pPr marL="742950" lvl="1" indent="-285750">
              <a:buFont typeface="Arial" panose="020B0604020202020204" pitchFamily="34" charset="0"/>
              <a:buChar char="•"/>
            </a:pPr>
            <a:endParaRPr lang="en-US" dirty="0"/>
          </a:p>
          <a:p>
            <a:pPr lvl="1"/>
            <a:endParaRPr lang="en-US" sz="1400" i="1" dirty="0" smtClean="0"/>
          </a:p>
          <a:p>
            <a:pPr lvl="1"/>
            <a:r>
              <a:rPr lang="en-US" sz="1400" i="1" dirty="0"/>
              <a:t>	</a:t>
            </a:r>
            <a:r>
              <a:rPr lang="en-US" sz="1400" i="1" dirty="0" smtClean="0"/>
              <a:t>					-Susan Kamei, 2017</a:t>
            </a:r>
            <a:endParaRPr lang="en-US" sz="1400" i="1" dirty="0"/>
          </a:p>
        </p:txBody>
      </p:sp>
    </p:spTree>
    <p:extLst>
      <p:ext uri="{BB962C8B-B14F-4D97-AF65-F5344CB8AC3E}">
        <p14:creationId xmlns:p14="http://schemas.microsoft.com/office/powerpoint/2010/main" val="3912594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7274981" y="6214529"/>
            <a:ext cx="1625599" cy="317499"/>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kumimoji="0" lang="en-US" sz="1100" b="1" u="none" strike="noStrike" kern="1200" cap="none" spc="0" normalizeH="0" baseline="0" noProof="0" dirty="0" smtClean="0">
                <a:ln>
                  <a:noFill/>
                </a:ln>
                <a:solidFill>
                  <a:schemeClr val="bg1"/>
                </a:solidFill>
                <a:effectLst/>
                <a:uLnTx/>
                <a:uFillTx/>
                <a:latin typeface="Arial"/>
                <a:ea typeface="+mn-ea"/>
                <a:cs typeface="Arial"/>
              </a:rPr>
              <a:t>SECTION TITLE</a:t>
            </a:r>
            <a:r>
              <a:rPr kumimoji="0" lang="en-US" sz="1100" b="1" u="none" strike="noStrike" kern="1200" cap="none" spc="0" normalizeH="0" noProof="0" dirty="0" smtClean="0">
                <a:ln>
                  <a:noFill/>
                </a:ln>
                <a:solidFill>
                  <a:schemeClr val="bg1"/>
                </a:solidFill>
                <a:effectLst/>
                <a:uLnTx/>
                <a:uFillTx/>
                <a:latin typeface="Arial"/>
                <a:ea typeface="+mn-ea"/>
                <a:cs typeface="Arial"/>
              </a:rPr>
              <a:t>  |  2</a:t>
            </a:r>
            <a:endParaRPr kumimoji="0" lang="en-US" sz="1100" b="1" u="none" strike="noStrike" kern="1200" cap="none" spc="0" normalizeH="0" baseline="0" noProof="0" dirty="0" smtClean="0">
              <a:ln>
                <a:noFill/>
              </a:ln>
              <a:solidFill>
                <a:schemeClr val="bg1"/>
              </a:solidFill>
              <a:effectLst/>
              <a:uLnTx/>
              <a:uFillTx/>
              <a:latin typeface="Arial"/>
              <a:ea typeface="+mn-ea"/>
              <a:cs typeface="Arial"/>
            </a:endParaRPr>
          </a:p>
        </p:txBody>
      </p:sp>
      <p:sp>
        <p:nvSpPr>
          <p:cNvPr id="5" name="TextBox 4"/>
          <p:cNvSpPr txBox="1"/>
          <p:nvPr/>
        </p:nvSpPr>
        <p:spPr>
          <a:xfrm>
            <a:off x="943687" y="977900"/>
            <a:ext cx="7399800" cy="3785652"/>
          </a:xfrm>
          <a:prstGeom prst="rect">
            <a:avLst/>
          </a:prstGeom>
          <a:noFill/>
        </p:spPr>
        <p:txBody>
          <a:bodyPr wrap="square" rtlCol="0">
            <a:spAutoFit/>
          </a:bodyPr>
          <a:lstStyle/>
          <a:p>
            <a:pPr lvl="0">
              <a:spcBef>
                <a:spcPct val="0"/>
              </a:spcBef>
              <a:defRPr/>
            </a:pPr>
            <a:r>
              <a:rPr lang="en-US" sz="2400" b="1" dirty="0" smtClean="0">
                <a:latin typeface="Arial"/>
                <a:cs typeface="Arial"/>
              </a:rPr>
              <a:t>Building Blocks</a:t>
            </a:r>
          </a:p>
          <a:p>
            <a:pPr lvl="0">
              <a:spcBef>
                <a:spcPct val="0"/>
              </a:spcBef>
              <a:defRPr/>
            </a:pPr>
            <a:endParaRPr lang="en-US" dirty="0">
              <a:latin typeface="Arial"/>
              <a:cs typeface="Arial"/>
            </a:endParaRPr>
          </a:p>
          <a:p>
            <a:pPr marL="742950" lvl="1" indent="-285750">
              <a:spcBef>
                <a:spcPct val="0"/>
              </a:spcBef>
              <a:buFont typeface="Arial" panose="020B0604020202020204" pitchFamily="34" charset="0"/>
              <a:buChar char="•"/>
              <a:defRPr/>
            </a:pPr>
            <a:r>
              <a:rPr lang="en-US" dirty="0" smtClean="0">
                <a:latin typeface="Arial"/>
                <a:cs typeface="Arial"/>
              </a:rPr>
              <a:t>TASK you did =</a:t>
            </a:r>
          </a:p>
          <a:p>
            <a:pPr lvl="1">
              <a:spcBef>
                <a:spcPct val="0"/>
              </a:spcBef>
              <a:defRPr/>
            </a:pPr>
            <a:r>
              <a:rPr lang="en-US" dirty="0">
                <a:latin typeface="Arial"/>
                <a:cs typeface="Arial"/>
              </a:rPr>
              <a:t>	</a:t>
            </a:r>
            <a:r>
              <a:rPr lang="en-US" b="1" dirty="0" smtClean="0">
                <a:latin typeface="Arial"/>
                <a:cs typeface="Arial"/>
              </a:rPr>
              <a:t>Created a web mapping app</a:t>
            </a:r>
          </a:p>
          <a:p>
            <a:pPr lvl="1">
              <a:spcBef>
                <a:spcPct val="0"/>
              </a:spcBef>
              <a:defRPr/>
            </a:pPr>
            <a:endParaRPr lang="en-US" b="1" dirty="0">
              <a:latin typeface="Arial"/>
              <a:cs typeface="Arial"/>
            </a:endParaRPr>
          </a:p>
          <a:p>
            <a:pPr marL="742950" lvl="1" indent="-285750">
              <a:spcBef>
                <a:spcPct val="0"/>
              </a:spcBef>
              <a:buFont typeface="Arial" panose="020B0604020202020204" pitchFamily="34" charset="0"/>
              <a:buChar char="•"/>
              <a:defRPr/>
            </a:pPr>
            <a:r>
              <a:rPr lang="en-US" dirty="0" smtClean="0">
                <a:latin typeface="Arial"/>
                <a:cs typeface="Arial"/>
              </a:rPr>
              <a:t>SKILL you used to complete the task = </a:t>
            </a:r>
          </a:p>
          <a:p>
            <a:pPr lvl="1">
              <a:spcBef>
                <a:spcPct val="0"/>
              </a:spcBef>
              <a:defRPr/>
            </a:pPr>
            <a:r>
              <a:rPr lang="en-US" dirty="0">
                <a:latin typeface="Arial"/>
                <a:cs typeface="Arial"/>
              </a:rPr>
              <a:t>	</a:t>
            </a:r>
            <a:r>
              <a:rPr lang="en-US" b="1" dirty="0" smtClean="0">
                <a:latin typeface="Arial"/>
                <a:cs typeface="Arial"/>
              </a:rPr>
              <a:t>through ArcGIS</a:t>
            </a:r>
          </a:p>
          <a:p>
            <a:pPr lvl="1">
              <a:spcBef>
                <a:spcPct val="0"/>
              </a:spcBef>
              <a:defRPr/>
            </a:pPr>
            <a:endParaRPr lang="en-US" b="1" dirty="0">
              <a:latin typeface="Arial"/>
              <a:cs typeface="Arial"/>
            </a:endParaRPr>
          </a:p>
          <a:p>
            <a:pPr marL="742950" lvl="1" indent="-285750">
              <a:spcBef>
                <a:spcPct val="0"/>
              </a:spcBef>
              <a:buFont typeface="Arial" panose="020B0604020202020204" pitchFamily="34" charset="0"/>
              <a:buChar char="•"/>
              <a:defRPr/>
            </a:pPr>
            <a:r>
              <a:rPr lang="en-US" dirty="0" smtClean="0">
                <a:latin typeface="Arial"/>
                <a:cs typeface="Arial"/>
              </a:rPr>
              <a:t>IMPACT of your work =</a:t>
            </a:r>
          </a:p>
          <a:p>
            <a:pPr lvl="1">
              <a:spcBef>
                <a:spcPct val="0"/>
              </a:spcBef>
              <a:defRPr/>
            </a:pPr>
            <a:r>
              <a:rPr lang="en-US" b="1" dirty="0">
                <a:latin typeface="Arial"/>
                <a:cs typeface="Arial"/>
              </a:rPr>
              <a:t>	</a:t>
            </a:r>
            <a:r>
              <a:rPr lang="en-US" b="1" dirty="0" smtClean="0">
                <a:latin typeface="Arial"/>
                <a:cs typeface="Arial"/>
              </a:rPr>
              <a:t>improved emergency response time by 10%</a:t>
            </a:r>
          </a:p>
          <a:p>
            <a:pPr lvl="1">
              <a:spcBef>
                <a:spcPct val="0"/>
              </a:spcBef>
              <a:defRPr/>
            </a:pPr>
            <a:endParaRPr lang="en-US" b="1" dirty="0">
              <a:latin typeface="Arial"/>
              <a:cs typeface="Arial"/>
            </a:endParaRPr>
          </a:p>
          <a:p>
            <a:pPr lvl="1">
              <a:spcBef>
                <a:spcPct val="0"/>
              </a:spcBef>
              <a:defRPr/>
            </a:pPr>
            <a:r>
              <a:rPr lang="en-US" i="1" dirty="0" smtClean="0"/>
              <a:t> 										-</a:t>
            </a:r>
            <a:r>
              <a:rPr lang="en-US" i="1" dirty="0"/>
              <a:t>Susan Kamei, 2017</a:t>
            </a:r>
            <a:endParaRPr lang="en-US" b="1" dirty="0" smtClean="0">
              <a:latin typeface="Arial"/>
              <a:cs typeface="Arial"/>
            </a:endParaRPr>
          </a:p>
          <a:p>
            <a:pPr>
              <a:spcBef>
                <a:spcPct val="0"/>
              </a:spcBef>
              <a:defRPr/>
            </a:pPr>
            <a:endParaRPr lang="en-US" dirty="0">
              <a:latin typeface="Arial"/>
              <a:cs typeface="Arial"/>
            </a:endParaRPr>
          </a:p>
        </p:txBody>
      </p:sp>
      <p:sp>
        <p:nvSpPr>
          <p:cNvPr id="3" name="TextBox 2"/>
          <p:cNvSpPr txBox="1"/>
          <p:nvPr/>
        </p:nvSpPr>
        <p:spPr>
          <a:xfrm>
            <a:off x="7386079" y="6206058"/>
            <a:ext cx="1697901" cy="430887"/>
          </a:xfrm>
          <a:prstGeom prst="rect">
            <a:avLst/>
          </a:prstGeom>
          <a:noFill/>
        </p:spPr>
        <p:txBody>
          <a:bodyPr wrap="none" rtlCol="0">
            <a:spAutoFit/>
          </a:bodyPr>
          <a:lstStyle/>
          <a:p>
            <a:r>
              <a:rPr lang="en-US" sz="1100" b="1" dirty="0" smtClean="0">
                <a:solidFill>
                  <a:srgbClr val="000000"/>
                </a:solidFill>
                <a:latin typeface="Arial"/>
                <a:cs typeface="Arial"/>
              </a:rPr>
              <a:t>Resume Workshop |  9</a:t>
            </a:r>
            <a:endParaRPr lang="en-US" sz="1100" b="1" dirty="0">
              <a:solidFill>
                <a:srgbClr val="000000"/>
              </a:solidFill>
              <a:latin typeface="Arial"/>
              <a:cs typeface="Arial"/>
            </a:endParaRPr>
          </a:p>
          <a:p>
            <a:pPr lvl="0"/>
            <a:endParaRPr lang="en-US" sz="1100" b="1" dirty="0">
              <a:solidFill>
                <a:srgbClr val="000000"/>
              </a:solidFill>
              <a:latin typeface="Arial"/>
              <a:cs typeface="Arial"/>
            </a:endParaRPr>
          </a:p>
        </p:txBody>
      </p:sp>
    </p:spTree>
    <p:extLst>
      <p:ext uri="{BB962C8B-B14F-4D97-AF65-F5344CB8AC3E}">
        <p14:creationId xmlns:p14="http://schemas.microsoft.com/office/powerpoint/2010/main" val="879453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3">
      <a:dk1>
        <a:srgbClr val="99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Powerpoint_Dornsife_SSI_Template</Template>
  <TotalTime>8345</TotalTime>
  <Words>1357</Words>
  <Application>Microsoft Office PowerPoint</Application>
  <PresentationFormat>On-screen Show (4:3)</PresentationFormat>
  <Paragraphs>197</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USC Dornsife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Kamei</dc:creator>
  <cp:lastModifiedBy>Kendrick Watson</cp:lastModifiedBy>
  <cp:revision>21</cp:revision>
  <cp:lastPrinted>2012-02-07T18:57:58Z</cp:lastPrinted>
  <dcterms:created xsi:type="dcterms:W3CDTF">2014-06-03T20:14:39Z</dcterms:created>
  <dcterms:modified xsi:type="dcterms:W3CDTF">2020-10-14T16:42:36Z</dcterms:modified>
</cp:coreProperties>
</file>